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9DC54F-609D-4431-8032-97B02D15651B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3D5962EA-6C50-444C-8CA3-DF2FB62C38C6}">
      <dgm:prSet phldrT="[Text]" custT="1"/>
      <dgm:spPr/>
      <dgm:t>
        <a:bodyPr vert="vert270"/>
        <a:lstStyle/>
        <a:p>
          <a:r>
            <a:rPr lang="en-US" sz="2400" b="0" dirty="0" smtClean="0">
              <a:solidFill>
                <a:schemeClr val="tx1"/>
              </a:solidFill>
              <a:latin typeface="Bookman Old Style" pitchFamily="18" charset="0"/>
            </a:rPr>
            <a:t>Training of Sense organs</a:t>
          </a:r>
          <a:endParaRPr lang="en-IN" sz="2400" b="0" dirty="0">
            <a:solidFill>
              <a:schemeClr val="tx1"/>
            </a:solidFill>
            <a:latin typeface="Bookman Old Style" pitchFamily="18" charset="0"/>
          </a:endParaRPr>
        </a:p>
      </dgm:t>
    </dgm:pt>
    <dgm:pt modelId="{56D3C9AC-5A36-4766-95DC-FA20747E525A}" type="parTrans" cxnId="{54AE2A06-F5FF-4682-9686-A36FE153451C}">
      <dgm:prSet/>
      <dgm:spPr/>
      <dgm:t>
        <a:bodyPr/>
        <a:lstStyle/>
        <a:p>
          <a:endParaRPr lang="en-IN"/>
        </a:p>
      </dgm:t>
    </dgm:pt>
    <dgm:pt modelId="{AAC70906-3296-49B1-9784-8AFAC14387D4}" type="sibTrans" cxnId="{54AE2A06-F5FF-4682-9686-A36FE153451C}">
      <dgm:prSet/>
      <dgm:spPr/>
      <dgm:t>
        <a:bodyPr/>
        <a:lstStyle/>
        <a:p>
          <a:endParaRPr lang="en-IN"/>
        </a:p>
      </dgm:t>
    </dgm:pt>
    <dgm:pt modelId="{6F911C79-4B32-49C4-B2B9-9B25417BA1AF}">
      <dgm:prSet phldrT="[Text]" custT="1"/>
      <dgm:spPr/>
      <dgm:t>
        <a:bodyPr vert="vert270"/>
        <a:lstStyle/>
        <a:p>
          <a:r>
            <a:rPr lang="en-US" sz="2400" b="0" dirty="0" smtClean="0">
              <a:solidFill>
                <a:schemeClr val="tx1"/>
              </a:solidFill>
              <a:latin typeface="Bookman Old Style" pitchFamily="18" charset="0"/>
            </a:rPr>
            <a:t>Learning by doing</a:t>
          </a:r>
          <a:endParaRPr lang="en-IN" sz="2400" b="0" dirty="0">
            <a:solidFill>
              <a:schemeClr val="tx1"/>
            </a:solidFill>
            <a:latin typeface="Bookman Old Style" pitchFamily="18" charset="0"/>
          </a:endParaRPr>
        </a:p>
      </dgm:t>
    </dgm:pt>
    <dgm:pt modelId="{4DE42506-5208-46D6-8170-A7998948250B}" type="parTrans" cxnId="{EF7DC69A-72E5-4F74-825C-0245C7DA32E2}">
      <dgm:prSet/>
      <dgm:spPr/>
      <dgm:t>
        <a:bodyPr/>
        <a:lstStyle/>
        <a:p>
          <a:endParaRPr lang="en-IN"/>
        </a:p>
      </dgm:t>
    </dgm:pt>
    <dgm:pt modelId="{5E4259CC-4B91-4A3B-BC0E-0910D6767215}" type="sibTrans" cxnId="{EF7DC69A-72E5-4F74-825C-0245C7DA32E2}">
      <dgm:prSet/>
      <dgm:spPr/>
      <dgm:t>
        <a:bodyPr/>
        <a:lstStyle/>
        <a:p>
          <a:endParaRPr lang="en-IN"/>
        </a:p>
      </dgm:t>
    </dgm:pt>
    <dgm:pt modelId="{EE2F45F0-F295-44C5-8162-BC51BF03FC9D}">
      <dgm:prSet phldrT="[Text]" custT="1"/>
      <dgm:spPr/>
      <dgm:t>
        <a:bodyPr vert="vert270"/>
        <a:lstStyle/>
        <a:p>
          <a:r>
            <a:rPr lang="en-US" sz="2400" dirty="0" smtClean="0">
              <a:solidFill>
                <a:schemeClr val="tx1"/>
              </a:solidFill>
              <a:latin typeface="Bookman Old Style" pitchFamily="18" charset="0"/>
            </a:rPr>
            <a:t>Inductive method</a:t>
          </a:r>
          <a:endParaRPr lang="en-IN" sz="24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C71E28DE-8254-4C5C-A617-3ECA42E74DAF}" type="parTrans" cxnId="{433E90DC-0EE3-4E52-9E34-B5A01033D5F9}">
      <dgm:prSet/>
      <dgm:spPr/>
      <dgm:t>
        <a:bodyPr/>
        <a:lstStyle/>
        <a:p>
          <a:endParaRPr lang="en-IN"/>
        </a:p>
      </dgm:t>
    </dgm:pt>
    <dgm:pt modelId="{788B0F4E-CE68-453B-9F53-AE59CFC812D8}" type="sibTrans" cxnId="{433E90DC-0EE3-4E52-9E34-B5A01033D5F9}">
      <dgm:prSet/>
      <dgm:spPr/>
      <dgm:t>
        <a:bodyPr/>
        <a:lstStyle/>
        <a:p>
          <a:endParaRPr lang="en-IN"/>
        </a:p>
      </dgm:t>
    </dgm:pt>
    <dgm:pt modelId="{55047716-583E-4DC4-B6F9-7DE7E6177F20}">
      <dgm:prSet custT="1"/>
      <dgm:spPr/>
      <dgm:t>
        <a:bodyPr vert="vert270"/>
        <a:lstStyle/>
        <a:p>
          <a:r>
            <a:rPr lang="en-US" sz="2400" dirty="0" smtClean="0">
              <a:solidFill>
                <a:schemeClr val="tx1"/>
              </a:solidFill>
              <a:latin typeface="Bookman Old Style" pitchFamily="18" charset="0"/>
            </a:rPr>
            <a:t>Observation method</a:t>
          </a:r>
          <a:endParaRPr lang="en-IN" sz="24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AAF03FB1-94B2-40E6-B138-CC51424C683D}" type="parTrans" cxnId="{9D5DD4A5-CFE5-4C99-ACA3-474ED58A119A}">
      <dgm:prSet/>
      <dgm:spPr/>
      <dgm:t>
        <a:bodyPr/>
        <a:lstStyle/>
        <a:p>
          <a:endParaRPr lang="en-IN"/>
        </a:p>
      </dgm:t>
    </dgm:pt>
    <dgm:pt modelId="{1D3ECF2B-DDD0-4340-AF58-B7935666CBE3}" type="sibTrans" cxnId="{9D5DD4A5-CFE5-4C99-ACA3-474ED58A119A}">
      <dgm:prSet/>
      <dgm:spPr/>
      <dgm:t>
        <a:bodyPr/>
        <a:lstStyle/>
        <a:p>
          <a:endParaRPr lang="en-IN"/>
        </a:p>
      </dgm:t>
    </dgm:pt>
    <dgm:pt modelId="{CB42D424-9CC6-48DF-BE92-0CD62DDC9CCC}">
      <dgm:prSet custT="1"/>
      <dgm:spPr/>
      <dgm:t>
        <a:bodyPr vert="vert270"/>
        <a:lstStyle/>
        <a:p>
          <a:r>
            <a:rPr lang="en-US" sz="2400" dirty="0" smtClean="0">
              <a:solidFill>
                <a:schemeClr val="tx1"/>
              </a:solidFill>
              <a:latin typeface="Bookman Old Style" pitchFamily="18" charset="0"/>
            </a:rPr>
            <a:t>Experimental Method</a:t>
          </a:r>
          <a:endParaRPr lang="en-IN" sz="24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23A07C5D-10EF-4638-98E0-CCBD5AFFEA0E}" type="parTrans" cxnId="{FD2D5681-A3BE-47C1-955E-13A6549C063B}">
      <dgm:prSet/>
      <dgm:spPr/>
      <dgm:t>
        <a:bodyPr/>
        <a:lstStyle/>
        <a:p>
          <a:endParaRPr lang="en-IN"/>
        </a:p>
      </dgm:t>
    </dgm:pt>
    <dgm:pt modelId="{E74484C9-DF66-410E-99F0-C0DD74F97B72}" type="sibTrans" cxnId="{FD2D5681-A3BE-47C1-955E-13A6549C063B}">
      <dgm:prSet/>
      <dgm:spPr/>
      <dgm:t>
        <a:bodyPr/>
        <a:lstStyle/>
        <a:p>
          <a:endParaRPr lang="en-IN"/>
        </a:p>
      </dgm:t>
    </dgm:pt>
    <dgm:pt modelId="{E22EDB60-6F00-40CC-80C2-3C8A274D0AF6}" type="pres">
      <dgm:prSet presAssocID="{679DC54F-609D-4431-8032-97B02D15651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0FD976-DFEF-412D-8F06-F9F92450424D}" type="pres">
      <dgm:prSet presAssocID="{3D5962EA-6C50-444C-8CA3-DF2FB62C38C6}" presName="node" presStyleLbl="node1" presStyleIdx="0" presStyleCnt="5" custLinFactNeighborX="-3800" custLinFactNeighborY="-25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CC16C99-AD77-48A7-8EAB-EF74C324927C}" type="pres">
      <dgm:prSet presAssocID="{AAC70906-3296-49B1-9784-8AFAC14387D4}" presName="sibTrans" presStyleCnt="0"/>
      <dgm:spPr/>
    </dgm:pt>
    <dgm:pt modelId="{B24D6EA0-F5CF-4E02-BBC7-CE3F7CF0E85E}" type="pres">
      <dgm:prSet presAssocID="{6F911C79-4B32-49C4-B2B9-9B25417BA1A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0239782-5C14-4717-9602-BA2407F301CE}" type="pres">
      <dgm:prSet presAssocID="{5E4259CC-4B91-4A3B-BC0E-0910D6767215}" presName="sibTrans" presStyleCnt="0"/>
      <dgm:spPr/>
    </dgm:pt>
    <dgm:pt modelId="{E93C0BB4-1D0A-4DB4-BC6F-504C5B555AB5}" type="pres">
      <dgm:prSet presAssocID="{EE2F45F0-F295-44C5-8162-BC51BF03FC9D}" presName="node" presStyleLbl="node1" presStyleIdx="2" presStyleCnt="5" custLinFactNeighborX="11642" custLinFactNeighborY="-62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00D889D-49D7-442B-9D65-FD84ED31DA70}" type="pres">
      <dgm:prSet presAssocID="{788B0F4E-CE68-453B-9F53-AE59CFC812D8}" presName="sibTrans" presStyleCnt="0"/>
      <dgm:spPr/>
    </dgm:pt>
    <dgm:pt modelId="{B45566BF-4861-4809-AFC0-A9710284AEB1}" type="pres">
      <dgm:prSet presAssocID="{55047716-583E-4DC4-B6F9-7DE7E6177F2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AB6F62F-1FB2-4AE3-B312-EC7C6E35B177}" type="pres">
      <dgm:prSet presAssocID="{1D3ECF2B-DDD0-4340-AF58-B7935666CBE3}" presName="sibTrans" presStyleCnt="0"/>
      <dgm:spPr/>
    </dgm:pt>
    <dgm:pt modelId="{DF27CA00-CFDB-4D36-9DA1-2727FA99A4F8}" type="pres">
      <dgm:prSet presAssocID="{CB42D424-9CC6-48DF-BE92-0CD62DDC9CC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EF7DC69A-72E5-4F74-825C-0245C7DA32E2}" srcId="{679DC54F-609D-4431-8032-97B02D15651B}" destId="{6F911C79-4B32-49C4-B2B9-9B25417BA1AF}" srcOrd="1" destOrd="0" parTransId="{4DE42506-5208-46D6-8170-A7998948250B}" sibTransId="{5E4259CC-4B91-4A3B-BC0E-0910D6767215}"/>
    <dgm:cxn modelId="{B9DEF8B1-E850-4B9A-A8EF-9E936882D2F0}" type="presOf" srcId="{CB42D424-9CC6-48DF-BE92-0CD62DDC9CCC}" destId="{DF27CA00-CFDB-4D36-9DA1-2727FA99A4F8}" srcOrd="0" destOrd="0" presId="urn:microsoft.com/office/officeart/2005/8/layout/hList6"/>
    <dgm:cxn modelId="{433E90DC-0EE3-4E52-9E34-B5A01033D5F9}" srcId="{679DC54F-609D-4431-8032-97B02D15651B}" destId="{EE2F45F0-F295-44C5-8162-BC51BF03FC9D}" srcOrd="2" destOrd="0" parTransId="{C71E28DE-8254-4C5C-A617-3ECA42E74DAF}" sibTransId="{788B0F4E-CE68-453B-9F53-AE59CFC812D8}"/>
    <dgm:cxn modelId="{876F62AF-2187-4FE7-A7D4-701E7A5CBF20}" type="presOf" srcId="{EE2F45F0-F295-44C5-8162-BC51BF03FC9D}" destId="{E93C0BB4-1D0A-4DB4-BC6F-504C5B555AB5}" srcOrd="0" destOrd="0" presId="urn:microsoft.com/office/officeart/2005/8/layout/hList6"/>
    <dgm:cxn modelId="{F791646C-F07D-4D90-BEAA-8F83133DA3FA}" type="presOf" srcId="{55047716-583E-4DC4-B6F9-7DE7E6177F20}" destId="{B45566BF-4861-4809-AFC0-A9710284AEB1}" srcOrd="0" destOrd="0" presId="urn:microsoft.com/office/officeart/2005/8/layout/hList6"/>
    <dgm:cxn modelId="{54AE2A06-F5FF-4682-9686-A36FE153451C}" srcId="{679DC54F-609D-4431-8032-97B02D15651B}" destId="{3D5962EA-6C50-444C-8CA3-DF2FB62C38C6}" srcOrd="0" destOrd="0" parTransId="{56D3C9AC-5A36-4766-95DC-FA20747E525A}" sibTransId="{AAC70906-3296-49B1-9784-8AFAC14387D4}"/>
    <dgm:cxn modelId="{FD2D5681-A3BE-47C1-955E-13A6549C063B}" srcId="{679DC54F-609D-4431-8032-97B02D15651B}" destId="{CB42D424-9CC6-48DF-BE92-0CD62DDC9CCC}" srcOrd="4" destOrd="0" parTransId="{23A07C5D-10EF-4638-98E0-CCBD5AFFEA0E}" sibTransId="{E74484C9-DF66-410E-99F0-C0DD74F97B72}"/>
    <dgm:cxn modelId="{9D5DD4A5-CFE5-4C99-ACA3-474ED58A119A}" srcId="{679DC54F-609D-4431-8032-97B02D15651B}" destId="{55047716-583E-4DC4-B6F9-7DE7E6177F20}" srcOrd="3" destOrd="0" parTransId="{AAF03FB1-94B2-40E6-B138-CC51424C683D}" sibTransId="{1D3ECF2B-DDD0-4340-AF58-B7935666CBE3}"/>
    <dgm:cxn modelId="{C265EFA6-0F3D-476E-BAF1-85E86B87EE4C}" type="presOf" srcId="{679DC54F-609D-4431-8032-97B02D15651B}" destId="{E22EDB60-6F00-40CC-80C2-3C8A274D0AF6}" srcOrd="0" destOrd="0" presId="urn:microsoft.com/office/officeart/2005/8/layout/hList6"/>
    <dgm:cxn modelId="{40B80150-1F09-4B0B-BD0F-DF2523C67923}" type="presOf" srcId="{3D5962EA-6C50-444C-8CA3-DF2FB62C38C6}" destId="{EC0FD976-DFEF-412D-8F06-F9F92450424D}" srcOrd="0" destOrd="0" presId="urn:microsoft.com/office/officeart/2005/8/layout/hList6"/>
    <dgm:cxn modelId="{4394B1D2-F64F-4E1E-A3F1-605E4E802AA0}" type="presOf" srcId="{6F911C79-4B32-49C4-B2B9-9B25417BA1AF}" destId="{B24D6EA0-F5CF-4E02-BBC7-CE3F7CF0E85E}" srcOrd="0" destOrd="0" presId="urn:microsoft.com/office/officeart/2005/8/layout/hList6"/>
    <dgm:cxn modelId="{4D21351E-2290-4541-B12A-99CB53932527}" type="presParOf" srcId="{E22EDB60-6F00-40CC-80C2-3C8A274D0AF6}" destId="{EC0FD976-DFEF-412D-8F06-F9F92450424D}" srcOrd="0" destOrd="0" presId="urn:microsoft.com/office/officeart/2005/8/layout/hList6"/>
    <dgm:cxn modelId="{0EBF1099-643D-4E7B-B630-B2530CDB1746}" type="presParOf" srcId="{E22EDB60-6F00-40CC-80C2-3C8A274D0AF6}" destId="{4CC16C99-AD77-48A7-8EAB-EF74C324927C}" srcOrd="1" destOrd="0" presId="urn:microsoft.com/office/officeart/2005/8/layout/hList6"/>
    <dgm:cxn modelId="{28B7B43E-C4EA-4004-BB86-72E9BFFF5A52}" type="presParOf" srcId="{E22EDB60-6F00-40CC-80C2-3C8A274D0AF6}" destId="{B24D6EA0-F5CF-4E02-BBC7-CE3F7CF0E85E}" srcOrd="2" destOrd="0" presId="urn:microsoft.com/office/officeart/2005/8/layout/hList6"/>
    <dgm:cxn modelId="{4D221AD7-65EB-41D2-9661-B587DD3C1489}" type="presParOf" srcId="{E22EDB60-6F00-40CC-80C2-3C8A274D0AF6}" destId="{E0239782-5C14-4717-9602-BA2407F301CE}" srcOrd="3" destOrd="0" presId="urn:microsoft.com/office/officeart/2005/8/layout/hList6"/>
    <dgm:cxn modelId="{4E334D25-4F55-41E7-9697-CDAF3696ECC5}" type="presParOf" srcId="{E22EDB60-6F00-40CC-80C2-3C8A274D0AF6}" destId="{E93C0BB4-1D0A-4DB4-BC6F-504C5B555AB5}" srcOrd="4" destOrd="0" presId="urn:microsoft.com/office/officeart/2005/8/layout/hList6"/>
    <dgm:cxn modelId="{5A2C5A1C-0955-420C-AEC4-75F467C549A7}" type="presParOf" srcId="{E22EDB60-6F00-40CC-80C2-3C8A274D0AF6}" destId="{A00D889D-49D7-442B-9D65-FD84ED31DA70}" srcOrd="5" destOrd="0" presId="urn:microsoft.com/office/officeart/2005/8/layout/hList6"/>
    <dgm:cxn modelId="{F468B457-83EE-49A2-9CA8-54CBEFA90AF5}" type="presParOf" srcId="{E22EDB60-6F00-40CC-80C2-3C8A274D0AF6}" destId="{B45566BF-4861-4809-AFC0-A9710284AEB1}" srcOrd="6" destOrd="0" presId="urn:microsoft.com/office/officeart/2005/8/layout/hList6"/>
    <dgm:cxn modelId="{920B7D62-A851-4053-8AC9-EE7BB4128A0D}" type="presParOf" srcId="{E22EDB60-6F00-40CC-80C2-3C8A274D0AF6}" destId="{CAB6F62F-1FB2-4AE3-B312-EC7C6E35B177}" srcOrd="7" destOrd="0" presId="urn:microsoft.com/office/officeart/2005/8/layout/hList6"/>
    <dgm:cxn modelId="{3A4C6950-7C30-4C08-89D4-88E5F5A1178D}" type="presParOf" srcId="{E22EDB60-6F00-40CC-80C2-3C8A274D0AF6}" destId="{DF27CA00-CFDB-4D36-9DA1-2727FA99A4F8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0FD976-DFEF-412D-8F06-F9F92450424D}">
      <dsp:nvSpPr>
        <dsp:cNvPr id="0" name=""/>
        <dsp:cNvSpPr/>
      </dsp:nvSpPr>
      <dsp:spPr>
        <a:xfrm rot="16200000">
          <a:off x="-1256456" y="1256456"/>
          <a:ext cx="4064000" cy="1551086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  <a:latin typeface="Bookman Old Style" pitchFamily="18" charset="0"/>
            </a:rPr>
            <a:t>Training of Sense organs</a:t>
          </a:r>
          <a:endParaRPr lang="en-IN" sz="2400" b="0" kern="1200" dirty="0">
            <a:solidFill>
              <a:schemeClr val="tx1"/>
            </a:solidFill>
            <a:latin typeface="Bookman Old Style" pitchFamily="18" charset="0"/>
          </a:endParaRPr>
        </a:p>
      </dsp:txBody>
      <dsp:txXfrm rot="16200000">
        <a:off x="-1256456" y="1256456"/>
        <a:ext cx="4064000" cy="1551086"/>
      </dsp:txXfrm>
    </dsp:sp>
    <dsp:sp modelId="{B24D6EA0-F5CF-4E02-BBC7-CE3F7CF0E85E}">
      <dsp:nvSpPr>
        <dsp:cNvPr id="0" name=""/>
        <dsp:cNvSpPr/>
      </dsp:nvSpPr>
      <dsp:spPr>
        <a:xfrm rot="16200000">
          <a:off x="415381" y="1256456"/>
          <a:ext cx="4064000" cy="1551086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  <a:latin typeface="Bookman Old Style" pitchFamily="18" charset="0"/>
            </a:rPr>
            <a:t>Learning by doing</a:t>
          </a:r>
          <a:endParaRPr lang="en-IN" sz="2400" b="0" kern="1200" dirty="0">
            <a:solidFill>
              <a:schemeClr val="tx1"/>
            </a:solidFill>
            <a:latin typeface="Bookman Old Style" pitchFamily="18" charset="0"/>
          </a:endParaRPr>
        </a:p>
      </dsp:txBody>
      <dsp:txXfrm rot="16200000">
        <a:off x="415381" y="1256456"/>
        <a:ext cx="4064000" cy="1551086"/>
      </dsp:txXfrm>
    </dsp:sp>
    <dsp:sp modelId="{E93C0BB4-1D0A-4DB4-BC6F-504C5B555AB5}">
      <dsp:nvSpPr>
        <dsp:cNvPr id="0" name=""/>
        <dsp:cNvSpPr/>
      </dsp:nvSpPr>
      <dsp:spPr>
        <a:xfrm rot="16200000">
          <a:off x="2096343" y="1256456"/>
          <a:ext cx="4064000" cy="1551086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  <a:latin typeface="Bookman Old Style" pitchFamily="18" charset="0"/>
            </a:rPr>
            <a:t>Inductive method</a:t>
          </a:r>
          <a:endParaRPr lang="en-IN" sz="2400" kern="1200" dirty="0">
            <a:solidFill>
              <a:schemeClr val="tx1"/>
            </a:solidFill>
            <a:latin typeface="Bookman Old Style" pitchFamily="18" charset="0"/>
          </a:endParaRPr>
        </a:p>
      </dsp:txBody>
      <dsp:txXfrm rot="16200000">
        <a:off x="2096343" y="1256456"/>
        <a:ext cx="4064000" cy="1551086"/>
      </dsp:txXfrm>
    </dsp:sp>
    <dsp:sp modelId="{B45566BF-4861-4809-AFC0-A9710284AEB1}">
      <dsp:nvSpPr>
        <dsp:cNvPr id="0" name=""/>
        <dsp:cNvSpPr/>
      </dsp:nvSpPr>
      <dsp:spPr>
        <a:xfrm rot="16200000">
          <a:off x="3750218" y="1256456"/>
          <a:ext cx="4064000" cy="1551086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  <a:latin typeface="Bookman Old Style" pitchFamily="18" charset="0"/>
            </a:rPr>
            <a:t>Observation method</a:t>
          </a:r>
          <a:endParaRPr lang="en-IN" sz="2400" kern="1200" dirty="0">
            <a:solidFill>
              <a:schemeClr val="tx1"/>
            </a:solidFill>
            <a:latin typeface="Bookman Old Style" pitchFamily="18" charset="0"/>
          </a:endParaRPr>
        </a:p>
      </dsp:txBody>
      <dsp:txXfrm rot="16200000">
        <a:off x="3750218" y="1256456"/>
        <a:ext cx="4064000" cy="1551086"/>
      </dsp:txXfrm>
    </dsp:sp>
    <dsp:sp modelId="{DF27CA00-CFDB-4D36-9DA1-2727FA99A4F8}">
      <dsp:nvSpPr>
        <dsp:cNvPr id="0" name=""/>
        <dsp:cNvSpPr/>
      </dsp:nvSpPr>
      <dsp:spPr>
        <a:xfrm rot="16200000">
          <a:off x="5417636" y="1256456"/>
          <a:ext cx="4064000" cy="1551086"/>
        </a:xfrm>
        <a:prstGeom prst="flowChartManualOperati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  <a:latin typeface="Bookman Old Style" pitchFamily="18" charset="0"/>
            </a:rPr>
            <a:t>Experimental Method</a:t>
          </a:r>
          <a:endParaRPr lang="en-IN" sz="2400" kern="1200" dirty="0">
            <a:solidFill>
              <a:schemeClr val="tx1"/>
            </a:solidFill>
            <a:latin typeface="Bookman Old Style" pitchFamily="18" charset="0"/>
          </a:endParaRPr>
        </a:p>
      </dsp:txBody>
      <dsp:txXfrm rot="16200000">
        <a:off x="5417636" y="1256456"/>
        <a:ext cx="4064000" cy="15510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61C27-00DB-46E7-B0D3-574D87385118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2A375-7340-4334-885E-35E4C26B9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2A375-7340-4334-885E-35E4C26B988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2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981200"/>
            <a:ext cx="7924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ADIBASI MAHAVIDYALAYA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SEMESTER-I (PROGRAMME)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SESSION: 2019-2020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TITLE: PRINCIPLES OF 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CODE: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AP/EDN/101/C-1A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IN" sz="2400" b="1" u="sng" dirty="0" smtClean="0">
                <a:latin typeface="Bookman Old Style" pitchFamily="18" charset="0"/>
              </a:rPr>
              <a:t>Montessori 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2400" dirty="0"/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14800" y="457200"/>
            <a:ext cx="137601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IN" b="1" u="sng" dirty="0" smtClean="0">
                <a:latin typeface="Bookman Old Style" pitchFamily="18" charset="0"/>
              </a:rPr>
              <a:t>Montessori Education</a:t>
            </a:r>
            <a:endParaRPr lang="en-IN" b="1" u="sng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458200" cy="3581400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50000"/>
              </a:lnSpc>
            </a:pPr>
            <a:r>
              <a:rPr lang="en-US" sz="2400" u="sng" dirty="0" smtClean="0">
                <a:solidFill>
                  <a:schemeClr val="tx1"/>
                </a:solidFill>
                <a:latin typeface="Bookman Old Style" pitchFamily="18" charset="0"/>
              </a:rPr>
              <a:t>Definition of Montessori Education.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chemeClr val="tx1"/>
                </a:solidFill>
                <a:latin typeface="Bookman Old Style" pitchFamily="18" charset="0"/>
              </a:rPr>
              <a:t>Montessori is </a:t>
            </a:r>
            <a:r>
              <a:rPr lang="en-IN" sz="2400" b="1" dirty="0" smtClean="0">
                <a:solidFill>
                  <a:schemeClr val="tx1"/>
                </a:solidFill>
                <a:latin typeface="Bookman Old Style" pitchFamily="18" charset="0"/>
              </a:rPr>
              <a:t>a method of education that is based on self-directed activity, hands-on learning and collaborative play</a:t>
            </a:r>
            <a:r>
              <a:rPr lang="en-IN" sz="2400" dirty="0" smtClean="0">
                <a:solidFill>
                  <a:schemeClr val="tx1"/>
                </a:solidFill>
                <a:latin typeface="Bookman Old Style" pitchFamily="18" charset="0"/>
              </a:rPr>
              <a:t>. In Montessori classrooms children make creative choices in their learning, while the classroom and the highly trained teacher offer age-appropriate activities to guide the process.</a:t>
            </a:r>
            <a:endParaRPr lang="en-US" sz="24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l"/>
            <a:endParaRPr lang="en-IN" sz="24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304800"/>
            <a:ext cx="7772400" cy="533400"/>
          </a:xfrm>
          <a:prstGeom prst="rect">
            <a:avLst/>
          </a:prstGeom>
        </p:spPr>
        <p:txBody>
          <a:bodyPr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Principles of Montessori Education</a:t>
            </a:r>
            <a:endParaRPr kumimoji="0" lang="en-IN" sz="4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1066800"/>
            <a:ext cx="6781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>
                <a:latin typeface="Bookman Old Style" pitchFamily="18" charset="0"/>
              </a:rPr>
              <a:t>Movement &amp; Cognition;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>
                <a:latin typeface="Bookman Old Style" pitchFamily="18" charset="0"/>
              </a:rPr>
              <a:t>Choice (Sense of control);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>
                <a:latin typeface="Bookman Old Style" pitchFamily="18" charset="0"/>
              </a:rPr>
              <a:t>Interest;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>
                <a:latin typeface="Bookman Old Style" pitchFamily="18" charset="0"/>
              </a:rPr>
              <a:t>Avoid extrinsic reward;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>
                <a:latin typeface="Bookman Old Style" pitchFamily="18" charset="0"/>
              </a:rPr>
              <a:t>Learning from peers;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>
                <a:latin typeface="Bookman Old Style" pitchFamily="18" charset="0"/>
              </a:rPr>
              <a:t>Learning in context;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>
                <a:latin typeface="Bookman Old Style" pitchFamily="18" charset="0"/>
              </a:rPr>
              <a:t>Adult interaction;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>
                <a:latin typeface="Bookman Old Style" pitchFamily="18" charset="0"/>
              </a:rPr>
              <a:t>Order in environment.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304800"/>
            <a:ext cx="7772400" cy="533400"/>
          </a:xfrm>
          <a:prstGeom prst="rect">
            <a:avLst/>
          </a:prstGeom>
        </p:spPr>
        <p:txBody>
          <a:bodyPr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Curriculum of  Montessori Education</a:t>
            </a:r>
            <a:endParaRPr kumimoji="0" lang="en-IN" sz="4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990600"/>
            <a:ext cx="8610600" cy="4916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1900" b="1" u="sng" dirty="0" smtClean="0">
                <a:latin typeface="Bookman Old Style" pitchFamily="18" charset="0"/>
              </a:rPr>
              <a:t>Key Curriculum Areas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900" b="1" dirty="0" smtClean="0">
                <a:latin typeface="Bookman Old Style" pitchFamily="18" charset="0"/>
              </a:rPr>
              <a:t>Practical life</a:t>
            </a:r>
            <a:r>
              <a:rPr lang="en-IN" sz="1900" dirty="0" smtClean="0">
                <a:latin typeface="Bookman Old Style" pitchFamily="18" charset="0"/>
              </a:rPr>
              <a:t>: Independence, social skills and care for the environment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900" b="1" dirty="0" smtClean="0">
                <a:latin typeface="Bookman Old Style" pitchFamily="18" charset="0"/>
              </a:rPr>
              <a:t>Sensorial</a:t>
            </a:r>
            <a:r>
              <a:rPr lang="en-IN" sz="1900" dirty="0" smtClean="0">
                <a:latin typeface="Bookman Old Style" pitchFamily="18" charset="0"/>
              </a:rPr>
              <a:t>: Colours, shapes, textures, weights, dimension, discrimination and distinguishing between smells, taste and sound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900" b="1" dirty="0" smtClean="0">
                <a:latin typeface="Bookman Old Style" pitchFamily="18" charset="0"/>
              </a:rPr>
              <a:t>Mathematics</a:t>
            </a:r>
            <a:r>
              <a:rPr lang="en-IN" sz="1900" dirty="0" smtClean="0">
                <a:latin typeface="Bookman Old Style" pitchFamily="18" charset="0"/>
              </a:rPr>
              <a:t>: Numbers, quantities, counting, addition, subtraction, decimal system, multiplication and division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900" b="1" dirty="0" smtClean="0">
                <a:latin typeface="Bookman Old Style" pitchFamily="18" charset="0"/>
              </a:rPr>
              <a:t>Language</a:t>
            </a:r>
            <a:r>
              <a:rPr lang="en-IN" sz="1900" dirty="0" smtClean="0">
                <a:latin typeface="Bookman Old Style" pitchFamily="18" charset="0"/>
              </a:rPr>
              <a:t>: Oral language, phonics, letter formation, sentence structure, vowels and consonants, writing, reading and early literacy skills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sz="1900" b="1" dirty="0" smtClean="0">
                <a:latin typeface="Bookman Old Style" pitchFamily="18" charset="0"/>
              </a:rPr>
              <a:t>Culture</a:t>
            </a:r>
            <a:r>
              <a:rPr lang="en-IN" sz="1900" dirty="0" smtClean="0">
                <a:latin typeface="Bookman Old Style" pitchFamily="18" charset="0"/>
              </a:rPr>
              <a:t>: Geography, botany, zoology, science, history, music and art</a:t>
            </a:r>
            <a:endParaRPr lang="en-IN" sz="19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304800"/>
            <a:ext cx="7772400" cy="533400"/>
          </a:xfrm>
          <a:prstGeom prst="rect">
            <a:avLst/>
          </a:prstGeom>
        </p:spPr>
        <p:txBody>
          <a:bodyPr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4400" b="1" u="sng" dirty="0" smtClean="0">
                <a:latin typeface="Bookman Old Style" pitchFamily="18" charset="0"/>
                <a:ea typeface="+mj-ea"/>
                <a:cs typeface="+mj-cs"/>
              </a:rPr>
              <a:t>Teacher in </a:t>
            </a:r>
            <a:r>
              <a:rPr kumimoji="0" lang="en-IN" sz="4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Montessori Education</a:t>
            </a:r>
            <a:endParaRPr kumimoji="0" lang="en-IN" sz="4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066800"/>
            <a:ext cx="86868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Bookman Old Style" pitchFamily="18" charset="0"/>
              </a:rPr>
              <a:t>Role of a Teacher is to </a:t>
            </a:r>
            <a:r>
              <a:rPr lang="en-IN" b="1" dirty="0" smtClean="0">
                <a:latin typeface="Bookman Old Style" pitchFamily="18" charset="0"/>
              </a:rPr>
              <a:t>observe students, identifying their needs and responding with appropriate individualized guidance and instruction</a:t>
            </a:r>
            <a:r>
              <a:rPr lang="en-IN" dirty="0" smtClean="0">
                <a:latin typeface="Bookman Old Style" pitchFamily="18" charset="0"/>
              </a:rPr>
              <a:t>. Montessori teachers empower students by establishing trusting, respectful relationships that nurture children's responsibility and joy in their own learning. Role of the Montessori teacher is mentioned below in points: </a:t>
            </a:r>
            <a:endParaRPr lang="en-IN" dirty="0"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3276600"/>
            <a:ext cx="6062878" cy="17050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Bookman Old Style" pitchFamily="18" charset="0"/>
              </a:rPr>
              <a:t>Prepare learning environment for the students;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Bookman Old Style" pitchFamily="18" charset="0"/>
              </a:rPr>
              <a:t>Works as a Gardner;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Bookman Old Style" pitchFamily="18" charset="0"/>
              </a:rPr>
              <a:t>Respect each &amp; every child;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Bookman Old Style" pitchFamily="18" charset="0"/>
              </a:rPr>
              <a:t>Proper knowledge of every child.</a:t>
            </a:r>
            <a:endParaRPr lang="en-IN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304800"/>
            <a:ext cx="7772400" cy="533400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4400" b="1" u="sng" dirty="0" smtClean="0">
                <a:latin typeface="Bookman Old Style" pitchFamily="18" charset="0"/>
                <a:ea typeface="+mj-ea"/>
                <a:cs typeface="+mj-cs"/>
              </a:rPr>
              <a:t>Method of Teaching</a:t>
            </a:r>
            <a:endParaRPr kumimoji="0" lang="en-IN" sz="4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457200" y="1397000"/>
          <a:ext cx="8229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1" y="3244334"/>
            <a:ext cx="53339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8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288</Words>
  <Application>Microsoft Office PowerPoint</Application>
  <PresentationFormat>On-screen Show (4:3)</PresentationFormat>
  <Paragraphs>34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Montessori Education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Montessori Education</dc:title>
  <dc:creator>user</dc:creator>
  <cp:lastModifiedBy>Akinchan</cp:lastModifiedBy>
  <cp:revision>7</cp:revision>
  <dcterms:created xsi:type="dcterms:W3CDTF">2006-08-16T00:00:00Z</dcterms:created>
  <dcterms:modified xsi:type="dcterms:W3CDTF">2024-06-15T11:32:45Z</dcterms:modified>
</cp:coreProperties>
</file>